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260" r:id="rId3"/>
    <p:sldId id="293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7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1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29"/>
    <p:restoredTop sz="94643"/>
  </p:normalViewPr>
  <p:slideViewPr>
    <p:cSldViewPr>
      <p:cViewPr>
        <p:scale>
          <a:sx n="90" d="100"/>
          <a:sy n="90" d="100"/>
        </p:scale>
        <p:origin x="13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genbank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1" b="1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6" y="4559523"/>
            <a:ext cx="8176104" cy="1236440"/>
          </a:xfrm>
          <a:noFill/>
        </p:spPr>
        <p:txBody>
          <a:bodyPr>
            <a:normAutofit/>
          </a:bodyPr>
          <a:lstStyle/>
          <a:p>
            <a:r>
              <a:rPr lang="en-US" sz="3800" dirty="0"/>
              <a:t>Lab 3: Sequence Alignment and Homology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867400"/>
            <a:ext cx="8176104" cy="681038"/>
          </a:xfrm>
          <a:noFill/>
        </p:spPr>
        <p:txBody>
          <a:bodyPr>
            <a:normAutofit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2/7/2018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596390"/>
            <a:ext cx="847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Slides stolen shamelessly from Steve </a:t>
            </a:r>
            <a:r>
              <a:rPr lang="en-US" sz="1100" dirty="0" err="1" smtClean="0"/>
              <a:t>Mussmann’s</a:t>
            </a:r>
            <a:r>
              <a:rPr lang="en-US" sz="1100" dirty="0" smtClean="0"/>
              <a:t> 2016 Conservation Genetics course and Jeff Silberman’s 2012 Molecular Phylogenetics course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828800"/>
            <a:ext cx="4803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smtClean="0"/>
              <a:t>The</a:t>
            </a:r>
            <a:r>
              <a:rPr lang="en-US" sz="3600" b="1" smtClean="0"/>
              <a:t> correct alignment??</a:t>
            </a:r>
            <a:endParaRPr lang="en-US" sz="36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8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04800"/>
            <a:ext cx="7572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Sometimes easy</a:t>
            </a:r>
            <a:r>
              <a:rPr lang="mr-IN" sz="3600" b="1" dirty="0" smtClean="0"/>
              <a:t>…</a:t>
            </a:r>
            <a:r>
              <a:rPr lang="en-US" sz="3600" b="1" dirty="0" smtClean="0"/>
              <a:t> Sometimes not easy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533346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1400" y="2286000"/>
            <a:ext cx="933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Easy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7239000" y="4495800"/>
            <a:ext cx="167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Lots of </a:t>
            </a:r>
            <a:r>
              <a:rPr lang="en-US" sz="3200" b="1" dirty="0" err="1" smtClean="0"/>
              <a:t>indels</a:t>
            </a:r>
            <a:r>
              <a:rPr lang="en-US" sz="3200" b="1" dirty="0" smtClean="0"/>
              <a:t>, not easy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04800" y="1219200"/>
            <a:ext cx="6705600" cy="2514600"/>
          </a:xfrm>
          <a:prstGeom prst="rect">
            <a:avLst/>
          </a:prstGeom>
          <a:noFill/>
          <a:ln w="38100">
            <a:solidFill>
              <a:srgbClr val="23FF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114800"/>
            <a:ext cx="670560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Alignment algorithms: Comparing </a:t>
            </a:r>
            <a:r>
              <a:rPr lang="en-US" sz="3200" smtClean="0"/>
              <a:t>two sequences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Local vs. Global Alignment</a:t>
            </a:r>
          </a:p>
          <a:p>
            <a:endParaRPr lang="en-US" sz="3200" dirty="0" smtClean="0"/>
          </a:p>
          <a:p>
            <a:pPr lvl="1"/>
            <a:r>
              <a:rPr lang="en-US" sz="2800" b="1" dirty="0"/>
              <a:t>Local alignment </a:t>
            </a:r>
            <a:r>
              <a:rPr lang="en-US" sz="2800" dirty="0"/>
              <a:t>= comparing subsequences</a:t>
            </a:r>
          </a:p>
          <a:p>
            <a:pPr lvl="2"/>
            <a:r>
              <a:rPr lang="en-US" sz="2400" dirty="0"/>
              <a:t>Can be used to align conserved parts of two genomes</a:t>
            </a:r>
          </a:p>
          <a:p>
            <a:pPr lvl="2"/>
            <a:r>
              <a:rPr lang="en-US" sz="2400" dirty="0"/>
              <a:t>Used in BLAST to find similar </a:t>
            </a:r>
            <a:r>
              <a:rPr lang="en-US" sz="2400" dirty="0" smtClean="0"/>
              <a:t>sequences</a:t>
            </a:r>
          </a:p>
          <a:p>
            <a:endParaRPr lang="en-US" sz="3200" dirty="0" smtClean="0"/>
          </a:p>
          <a:p>
            <a:pPr lvl="1"/>
            <a:r>
              <a:rPr lang="en-US" sz="2800" b="1" dirty="0" smtClean="0"/>
              <a:t>Global alignment </a:t>
            </a:r>
            <a:r>
              <a:rPr lang="en-US" sz="2800" dirty="0" smtClean="0"/>
              <a:t>= comparing sequences from end to end to see how similar they are.</a:t>
            </a:r>
          </a:p>
          <a:p>
            <a:pPr lvl="2"/>
            <a:r>
              <a:rPr lang="en-US" sz="2400" dirty="0" smtClean="0"/>
              <a:t>Used in multiple sequence alignment of single genes</a:t>
            </a:r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1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Global vs. Local Alignment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global alignment </a:t>
            </a:r>
            <a:r>
              <a:rPr lang="en-US" sz="2800" dirty="0" smtClean="0"/>
              <a:t>will find the best alignment of two sequences from end to end.</a:t>
            </a:r>
          </a:p>
          <a:p>
            <a:endParaRPr lang="en-US" sz="2800" dirty="0"/>
          </a:p>
          <a:p>
            <a:r>
              <a:rPr lang="en-US" sz="2800" dirty="0" smtClean="0"/>
              <a:t>A </a:t>
            </a:r>
            <a:r>
              <a:rPr lang="en-US" sz="2800" b="1" dirty="0" smtClean="0"/>
              <a:t>local alignment </a:t>
            </a:r>
            <a:r>
              <a:rPr lang="en-US" sz="2800" dirty="0" smtClean="0"/>
              <a:t>will find the best alignment of parts of two sequences.</a:t>
            </a:r>
            <a:endParaRPr lang="en-US" sz="2800" dirty="0"/>
          </a:p>
        </p:txBody>
      </p:sp>
      <p:pic>
        <p:nvPicPr>
          <p:cNvPr id="1026" name="Picture 2" descr="http://www.pitt.edu/%7Emcs2/teaching/biocomp/tutorials/globa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4038600" cy="27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8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sz="4800" dirty="0" smtClean="0"/>
              <a:t>Local alignment: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876800"/>
          </a:xfrm>
        </p:spPr>
        <p:txBody>
          <a:bodyPr>
            <a:noAutofit/>
          </a:bodyPr>
          <a:lstStyle/>
          <a:p>
            <a:r>
              <a:rPr lang="en-US" sz="2400" b="1" u="sng" dirty="0" smtClean="0"/>
              <a:t>B</a:t>
            </a:r>
            <a:r>
              <a:rPr lang="en-US" sz="2400" dirty="0" smtClean="0"/>
              <a:t>asic </a:t>
            </a:r>
            <a:r>
              <a:rPr lang="en-US" sz="2400" b="1" u="sng" dirty="0" smtClean="0"/>
              <a:t>L</a:t>
            </a:r>
            <a:r>
              <a:rPr lang="en-US" sz="2400" dirty="0" smtClean="0"/>
              <a:t>ocal </a:t>
            </a:r>
            <a:r>
              <a:rPr lang="en-US" sz="2400" b="1" u="sng" dirty="0" smtClean="0"/>
              <a:t>A</a:t>
            </a:r>
            <a:r>
              <a:rPr lang="en-US" sz="2400" dirty="0" smtClean="0"/>
              <a:t>lignment </a:t>
            </a:r>
            <a:r>
              <a:rPr lang="en-US" sz="2400" b="1" u="sng" dirty="0" smtClean="0"/>
              <a:t>S</a:t>
            </a:r>
            <a:r>
              <a:rPr lang="en-US" sz="2400" dirty="0" smtClean="0"/>
              <a:t>earch </a:t>
            </a:r>
            <a:r>
              <a:rPr lang="en-US" sz="2400" b="1" u="sng" dirty="0" smtClean="0"/>
              <a:t>T</a:t>
            </a:r>
            <a:r>
              <a:rPr lang="en-US" sz="2400" dirty="0" smtClean="0"/>
              <a:t>ool</a:t>
            </a:r>
          </a:p>
          <a:p>
            <a:endParaRPr lang="en-US" sz="2400" dirty="0"/>
          </a:p>
          <a:p>
            <a:r>
              <a:rPr lang="en-US" sz="2400" dirty="0" smtClean="0"/>
              <a:t>Looks for statistically significant </a:t>
            </a:r>
            <a:br>
              <a:rPr lang="en-US" sz="2400" dirty="0" smtClean="0"/>
            </a:br>
            <a:r>
              <a:rPr lang="en-US" sz="2400" dirty="0" smtClean="0"/>
              <a:t>similarities between sequences</a:t>
            </a:r>
          </a:p>
          <a:p>
            <a:endParaRPr lang="en-US" sz="2400" dirty="0"/>
          </a:p>
          <a:p>
            <a:r>
              <a:rPr lang="en-US" sz="2400" dirty="0" smtClean="0"/>
              <a:t>One of the most important tools in </a:t>
            </a:r>
            <a:br>
              <a:rPr lang="en-US" sz="2400" dirty="0" smtClean="0"/>
            </a:br>
            <a:r>
              <a:rPr lang="en-US" sz="2400" dirty="0" smtClean="0"/>
              <a:t>genetics</a:t>
            </a:r>
          </a:p>
          <a:p>
            <a:endParaRPr lang="en-US" sz="2400" dirty="0" smtClean="0"/>
          </a:p>
          <a:p>
            <a:r>
              <a:rPr lang="en-US" sz="2400" dirty="0" smtClean="0"/>
              <a:t>Applied to both nucleotide and amino acid data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BLAST algorithm first published in 1990 (</a:t>
            </a:r>
            <a:r>
              <a:rPr lang="en-US" sz="2400" dirty="0" err="1" smtClean="0"/>
              <a:t>Altschul</a:t>
            </a:r>
            <a:r>
              <a:rPr lang="en-US" sz="2400" dirty="0" smtClean="0"/>
              <a:t> </a:t>
            </a:r>
            <a:r>
              <a:rPr lang="en-US" sz="2400" i="1" dirty="0" smtClean="0"/>
              <a:t>et al</a:t>
            </a:r>
            <a:r>
              <a:rPr lang="en-US" sz="2400" dirty="0" smtClean="0"/>
              <a:t>., Journal of Molecular Biology)</a:t>
            </a:r>
            <a:endParaRPr lang="en-US" sz="2400" dirty="0"/>
          </a:p>
        </p:txBody>
      </p:sp>
      <p:pic>
        <p:nvPicPr>
          <p:cNvPr id="1026" name="Picture 2" descr="http://www.emadmokhtar.com/wp-content/uploads/2011/11/031210_2008_Intellig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71600"/>
            <a:ext cx="2495550" cy="327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3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7886700" cy="54911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The BLAST algorithm is a </a:t>
            </a:r>
            <a:r>
              <a:rPr lang="en-US" sz="2800" b="1" dirty="0" smtClean="0"/>
              <a:t>heuristic</a:t>
            </a:r>
            <a:r>
              <a:rPr lang="en-US" sz="2800" dirty="0" smtClean="0"/>
              <a:t> </a:t>
            </a:r>
            <a:r>
              <a:rPr lang="en-US" sz="2800" b="1" dirty="0" smtClean="0"/>
              <a:t>algorithm</a:t>
            </a:r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Heuristic</a:t>
            </a:r>
            <a:r>
              <a:rPr lang="en-US" sz="2400" dirty="0" smtClean="0"/>
              <a:t> = method of problem solving not guaranteed to give the optimal solution</a:t>
            </a:r>
          </a:p>
          <a:p>
            <a:pPr lvl="2">
              <a:spcAft>
                <a:spcPts val="600"/>
              </a:spcAft>
            </a:pPr>
            <a:r>
              <a:rPr lang="en-US" sz="2000" dirty="0" smtClean="0"/>
              <a:t>Sufficient and efficient enough for the task at hand</a:t>
            </a:r>
          </a:p>
          <a:p>
            <a:pPr lvl="2">
              <a:spcAft>
                <a:spcPts val="600"/>
              </a:spcAft>
            </a:pPr>
            <a:r>
              <a:rPr lang="en-US" sz="2000" dirty="0" smtClean="0"/>
              <a:t>Used when search space (possible solutions) very large (e.g. genetics)</a:t>
            </a:r>
            <a:endParaRPr lang="en-US" sz="2000" dirty="0"/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Algorithm</a:t>
            </a:r>
            <a:r>
              <a:rPr lang="en-US" sz="2400" dirty="0" smtClean="0"/>
              <a:t> = step by step procedure or method for finding a solution to a problem</a:t>
            </a:r>
          </a:p>
          <a:p>
            <a:endParaRPr lang="en-US" sz="2800" dirty="0" smtClean="0"/>
          </a:p>
          <a:p>
            <a:r>
              <a:rPr lang="en-US" sz="2800" dirty="0" smtClean="0"/>
              <a:t>Heuristics: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Advantages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sz="2000" dirty="0" smtClean="0"/>
              <a:t>Fast</a:t>
            </a:r>
          </a:p>
          <a:p>
            <a:pPr lvl="2"/>
            <a:r>
              <a:rPr lang="en-US" sz="2000" dirty="0" smtClean="0"/>
              <a:t>Efficient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Disadvantages</a:t>
            </a:r>
            <a:r>
              <a:rPr lang="en-US" sz="2400" dirty="0" smtClean="0"/>
              <a:t>:</a:t>
            </a:r>
          </a:p>
          <a:p>
            <a:pPr lvl="2"/>
            <a:r>
              <a:rPr lang="en-US" sz="2000" dirty="0" smtClean="0"/>
              <a:t>Might not find the optimal solution</a:t>
            </a:r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3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BLAST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077200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u="sng" dirty="0" smtClean="0"/>
              <a:t>Seeding</a:t>
            </a:r>
            <a:r>
              <a:rPr lang="en-US" sz="2800" dirty="0" smtClean="0"/>
              <a:t>: Break query sequence into ‘words’</a:t>
            </a:r>
          </a:p>
          <a:p>
            <a:pPr lvl="1"/>
            <a:r>
              <a:rPr lang="en-US" sz="2500" dirty="0" smtClean="0"/>
              <a:t>‘Word’ = short sub-string of nucleotides or amino acids </a:t>
            </a:r>
          </a:p>
          <a:p>
            <a:pPr lvl="1">
              <a:spcAft>
                <a:spcPts val="1200"/>
              </a:spcAft>
            </a:pPr>
            <a:r>
              <a:rPr lang="en-US" sz="2500" dirty="0" smtClean="0"/>
              <a:t>Default word size = 11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Search words against database of sequences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When it finds a match, tries to ‘extend’ the alignment out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During extension: Penalties for gaps and mismatches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3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777874"/>
          </a:xfrm>
        </p:spPr>
        <p:txBody>
          <a:bodyPr/>
          <a:lstStyle/>
          <a:p>
            <a:r>
              <a:rPr lang="en-US" sz="4800" dirty="0" smtClean="0"/>
              <a:t>Typical usage of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572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Typically used with NCBI </a:t>
            </a:r>
            <a:r>
              <a:rPr lang="en-US" sz="2800" dirty="0" err="1" smtClean="0"/>
              <a:t>Genbank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r>
              <a:rPr lang="en-US" sz="2500" dirty="0"/>
              <a:t>Located at </a:t>
            </a:r>
            <a:r>
              <a:rPr lang="en-US" sz="2500" dirty="0">
                <a:hlinkClick r:id="rId2"/>
              </a:rPr>
              <a:t>http://www.ncbi.nlm.nih.gov/genbank/</a:t>
            </a:r>
            <a:r>
              <a:rPr lang="en-US" sz="2500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500" dirty="0"/>
              <a:t>Collection of all publicly available nucleotide </a:t>
            </a:r>
            <a:r>
              <a:rPr lang="en-US" sz="2500" dirty="0" smtClean="0"/>
              <a:t>sequences</a:t>
            </a:r>
          </a:p>
          <a:p>
            <a:pPr lvl="1">
              <a:spcAft>
                <a:spcPts val="1200"/>
              </a:spcAft>
            </a:pPr>
            <a:endParaRPr lang="en-US" sz="25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BLAST + </a:t>
            </a:r>
            <a:r>
              <a:rPr lang="en-US" sz="2800" dirty="0" err="1" smtClean="0"/>
              <a:t>Genbank</a:t>
            </a:r>
            <a:r>
              <a:rPr lang="en-US" sz="2800" dirty="0" smtClean="0"/>
              <a:t> allows you to: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Identify species of origin for an unknown sequence*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Find homologous sequences from related species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Map chromosomal position of an unknown gene 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Generate hypothesis of function for an unknown gene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Comparing sequences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54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Caveats for species identification, or “</a:t>
            </a:r>
            <a:r>
              <a:rPr lang="en-US" sz="4800" dirty="0" smtClean="0">
                <a:solidFill>
                  <a:srgbClr val="FF0000"/>
                </a:solidFill>
              </a:rPr>
              <a:t>DNA barcoding</a:t>
            </a:r>
            <a:r>
              <a:rPr lang="en-US" sz="4800" dirty="0" smtClean="0"/>
              <a:t>” (also </a:t>
            </a:r>
            <a:r>
              <a:rPr lang="en-US" sz="4800" dirty="0" err="1" smtClean="0">
                <a:solidFill>
                  <a:srgbClr val="FF0000"/>
                </a:solidFill>
              </a:rPr>
              <a:t>eDNA</a:t>
            </a:r>
            <a:r>
              <a:rPr lang="en-US" sz="4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Can only succeed when: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All possible ”species identifications” are present in the database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You can trust all of those identifications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err="1" smtClean="0"/>
              <a:t>Unsampled</a:t>
            </a:r>
            <a:r>
              <a:rPr lang="en-US" sz="2500" dirty="0" smtClean="0"/>
              <a:t> “cryptic species” do not exist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You can trust an arbitrary “match” threshold (e.g. 0.5% different = same species? 1%? 2%?)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Ancestry at your gene/locus matches rest of genome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err="1" smtClean="0"/>
              <a:t>Etc</a:t>
            </a:r>
            <a:r>
              <a:rPr lang="mr-IN" sz="2500" dirty="0" smtClean="0"/>
              <a:t>…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248400"/>
            <a:ext cx="871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marR="0" lvl="1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500" b="1" dirty="0" smtClean="0"/>
              <a:t>*The Point™ </a:t>
            </a:r>
            <a:r>
              <a:rPr lang="en-US" sz="2500" b="1" dirty="0" smtClean="0">
                <a:sym typeface="Wingdings"/>
              </a:rPr>
              <a:t> Be aware of the assumptions you are making!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3096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Multiple </a:t>
            </a:r>
            <a:r>
              <a:rPr lang="en-US" sz="4000" smtClean="0"/>
              <a:t>Sequence Alignment (MSA)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MSA = aligning &gt;2 sequence simultaneously 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Various approaches</a:t>
            </a:r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Automated (fast)</a:t>
            </a:r>
            <a:endParaRPr lang="en-US" sz="2500" dirty="0" smtClean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Manual (tedious)</a:t>
            </a:r>
          </a:p>
          <a:p>
            <a:pPr>
              <a:spcAft>
                <a:spcPts val="1800"/>
              </a:spcAft>
            </a:pPr>
            <a:r>
              <a:rPr lang="en-US" sz="2800" b="1" dirty="0" smtClean="0"/>
              <a:t>Combination (best)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5002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1829" y="879676"/>
            <a:ext cx="980497" cy="771525"/>
            <a:chOff x="1905000" y="2514600"/>
            <a:chExt cx="1371600" cy="1219200"/>
          </a:xfrm>
        </p:grpSpPr>
        <p:sp>
          <p:nvSpPr>
            <p:cNvPr id="43" name="Round Same Side Corner Rectangle 4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3433" y="2005954"/>
            <a:ext cx="980497" cy="771525"/>
            <a:chOff x="1905000" y="2514600"/>
            <a:chExt cx="1371600" cy="1219200"/>
          </a:xfrm>
        </p:grpSpPr>
        <p:sp>
          <p:nvSpPr>
            <p:cNvPr id="40" name="Round Same Side Corner Rectangle 39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0944" y="2007024"/>
            <a:ext cx="980497" cy="771525"/>
            <a:chOff x="1905000" y="2514600"/>
            <a:chExt cx="1371600" cy="1219200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8362" y="3327601"/>
            <a:ext cx="980497" cy="771525"/>
            <a:chOff x="1905000" y="2514600"/>
            <a:chExt cx="1371600" cy="1219200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5873" y="3328671"/>
            <a:ext cx="980497" cy="771525"/>
            <a:chOff x="1905000" y="2514600"/>
            <a:chExt cx="1371600" cy="1219200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93384" y="3329048"/>
            <a:ext cx="980497" cy="771525"/>
            <a:chOff x="1905000" y="2514600"/>
            <a:chExt cx="1371600" cy="12192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80895" y="3330118"/>
            <a:ext cx="980497" cy="771525"/>
            <a:chOff x="1905000" y="2514600"/>
            <a:chExt cx="1371600" cy="1219200"/>
          </a:xfrm>
        </p:grpSpPr>
        <p:sp>
          <p:nvSpPr>
            <p:cNvPr id="25" name="Round Same Side Corner Rectangle 24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93384" y="1120778"/>
            <a:ext cx="8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/Users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3433" y="230399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</a:t>
            </a:r>
            <a:r>
              <a:rPr lang="en-US" sz="1200" dirty="0" err="1" smtClean="0"/>
              <a:t>ConsGen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3692" y="36169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/Desktop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6843" y="3616922"/>
            <a:ext cx="105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/Documents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93782" y="3616922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/Downloads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76744" y="361692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/local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0147" y="2227025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user accounts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45" idx="2"/>
            <a:endCxn id="41" idx="0"/>
          </p:cNvCxnSpPr>
          <p:nvPr/>
        </p:nvCxnSpPr>
        <p:spPr>
          <a:xfrm flipH="1">
            <a:off x="4593682" y="1651201"/>
            <a:ext cx="598396" cy="4029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2"/>
            <a:endCxn id="38" idx="0"/>
          </p:cNvCxnSpPr>
          <p:nvPr/>
        </p:nvCxnSpPr>
        <p:spPr>
          <a:xfrm>
            <a:off x="5192078" y="1651201"/>
            <a:ext cx="689115" cy="404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2" idx="2"/>
            <a:endCxn id="35" idx="0"/>
          </p:cNvCxnSpPr>
          <p:nvPr/>
        </p:nvCxnSpPr>
        <p:spPr>
          <a:xfrm flipH="1">
            <a:off x="2708611" y="2777479"/>
            <a:ext cx="1885071" cy="598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2" idx="2"/>
            <a:endCxn id="32" idx="0"/>
          </p:cNvCxnSpPr>
          <p:nvPr/>
        </p:nvCxnSpPr>
        <p:spPr>
          <a:xfrm flipH="1">
            <a:off x="3996122" y="2777479"/>
            <a:ext cx="597560" cy="5994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2" idx="2"/>
            <a:endCxn id="29" idx="0"/>
          </p:cNvCxnSpPr>
          <p:nvPr/>
        </p:nvCxnSpPr>
        <p:spPr>
          <a:xfrm>
            <a:off x="4593682" y="2777479"/>
            <a:ext cx="689951" cy="599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2" idx="2"/>
            <a:endCxn id="26" idx="0"/>
          </p:cNvCxnSpPr>
          <p:nvPr/>
        </p:nvCxnSpPr>
        <p:spPr>
          <a:xfrm>
            <a:off x="4593682" y="2777479"/>
            <a:ext cx="1977462" cy="600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17603" y="4459104"/>
            <a:ext cx="980497" cy="771525"/>
            <a:chOff x="1905000" y="2514600"/>
            <a:chExt cx="1371600" cy="1219200"/>
          </a:xfrm>
        </p:grpSpPr>
        <p:sp>
          <p:nvSpPr>
            <p:cNvPr id="49" name="Round Same Side Corner Rectangle 48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6" idx="2"/>
            <a:endCxn id="50" idx="0"/>
          </p:cNvCxnSpPr>
          <p:nvPr/>
        </p:nvCxnSpPr>
        <p:spPr>
          <a:xfrm flipH="1">
            <a:off x="2707852" y="4099126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2655" y="47484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/username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5791200"/>
            <a:ext cx="463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 smtClean="0"/>
              <a:t> to this directory: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76600" y="6019800"/>
            <a:ext cx="9906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71600" y="152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materials: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66800" y="2058817"/>
            <a:ext cx="25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shortcut to your home directory is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/>
          <p:cNvCxnSpPr>
            <a:stCxn id="60" idx="3"/>
          </p:cNvCxnSpPr>
          <p:nvPr/>
        </p:nvCxnSpPr>
        <p:spPr>
          <a:xfrm flipV="1">
            <a:off x="3613185" y="2381141"/>
            <a:ext cx="429706" cy="8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9800" y="5562600"/>
            <a:ext cx="980497" cy="771525"/>
            <a:chOff x="1905000" y="2514600"/>
            <a:chExt cx="1371600" cy="12192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2700049" y="5202622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04852" y="5851919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/ConsGen2018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Automated MSA also uses heuristics!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Why?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Exhaustive pairwise alignment </a:t>
            </a:r>
            <a:r>
              <a:rPr lang="en-US" sz="2500" dirty="0" smtClean="0">
                <a:sym typeface="Wingdings"/>
              </a:rPr>
              <a:t> Compare ALL sequences to each other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Complexity increases exponentially with n=number sequences and linearly with m=sequence length.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Impractical with even &gt;10 sequences</a:t>
            </a:r>
          </a:p>
          <a:p>
            <a:pPr lvl="2">
              <a:spcAft>
                <a:spcPts val="600"/>
              </a:spcAft>
            </a:pPr>
            <a:endParaRPr lang="en-US" sz="2200" dirty="0">
              <a:sym typeface="Wingding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ym typeface="Wingdings"/>
              </a:rPr>
              <a:t>Instead, MSA employs heuristics to focus on paths that seem more likely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73632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854074"/>
          </a:xfrm>
        </p:spPr>
        <p:txBody>
          <a:bodyPr/>
          <a:lstStyle/>
          <a:p>
            <a:r>
              <a:rPr lang="en-US" dirty="0" smtClean="0"/>
              <a:t>Popular Programs for Automated MSA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799"/>
          </a:xfrm>
        </p:spPr>
        <p:txBody>
          <a:bodyPr>
            <a:noAutofit/>
          </a:bodyPr>
          <a:lstStyle/>
          <a:p>
            <a:r>
              <a:rPr lang="en-US" sz="2400" b="1" cap="small" dirty="0" err="1"/>
              <a:t>ClustalX</a:t>
            </a:r>
            <a:r>
              <a:rPr lang="en-US" sz="2400" b="1" dirty="0"/>
              <a:t>, </a:t>
            </a:r>
            <a:r>
              <a:rPr lang="en-US" sz="2400" b="1" cap="small" dirty="0" err="1"/>
              <a:t>ClustalW</a:t>
            </a:r>
            <a:r>
              <a:rPr lang="en-US" sz="2400" dirty="0"/>
              <a:t> – Progressive alignment (Larkin </a:t>
            </a:r>
            <a:r>
              <a:rPr lang="en-US" sz="2400" i="1" dirty="0"/>
              <a:t>et al</a:t>
            </a:r>
            <a:r>
              <a:rPr lang="en-US" sz="2400" dirty="0"/>
              <a:t>. 2007; Thompson </a:t>
            </a:r>
            <a:r>
              <a:rPr lang="en-US" sz="2400" i="1" dirty="0"/>
              <a:t>et al</a:t>
            </a:r>
            <a:r>
              <a:rPr lang="en-US" sz="2400" dirty="0"/>
              <a:t>. 1994)</a:t>
            </a:r>
          </a:p>
          <a:p>
            <a:pPr lvl="1"/>
            <a:r>
              <a:rPr lang="en-US" sz="2000" dirty="0"/>
              <a:t>No longer being updated</a:t>
            </a:r>
          </a:p>
          <a:p>
            <a:pPr lvl="1"/>
            <a:r>
              <a:rPr lang="en-US" sz="2000" dirty="0"/>
              <a:t>Also accessible through many other programs</a:t>
            </a:r>
          </a:p>
          <a:p>
            <a:pPr lvl="2"/>
            <a:r>
              <a:rPr lang="en-US" sz="1800" dirty="0" err="1"/>
              <a:t>Geneious</a:t>
            </a:r>
            <a:r>
              <a:rPr lang="en-US" sz="1800" dirty="0"/>
              <a:t>, Mesquite, </a:t>
            </a:r>
            <a:r>
              <a:rPr lang="en-US" sz="1800" dirty="0" err="1"/>
              <a:t>BioEdit</a:t>
            </a:r>
            <a:r>
              <a:rPr lang="en-US" sz="1800" dirty="0"/>
              <a:t>, </a:t>
            </a:r>
            <a:r>
              <a:rPr lang="en-US" sz="1800" dirty="0" smtClean="0"/>
              <a:t>MEGA</a:t>
            </a:r>
          </a:p>
          <a:p>
            <a:pPr lvl="2"/>
            <a:endParaRPr lang="en-US" sz="1800" b="1" cap="small" dirty="0" smtClean="0"/>
          </a:p>
          <a:p>
            <a:r>
              <a:rPr lang="en-US" sz="2400" b="1" cap="small" dirty="0" err="1"/>
              <a:t>Clustal</a:t>
            </a:r>
            <a:r>
              <a:rPr lang="en-US" sz="2400" b="1" dirty="0"/>
              <a:t> </a:t>
            </a:r>
            <a:r>
              <a:rPr lang="en-US" sz="2400" b="1" cap="small" dirty="0"/>
              <a:t>Omega </a:t>
            </a:r>
            <a:r>
              <a:rPr lang="en-US" sz="2400" cap="small" dirty="0"/>
              <a:t>– (</a:t>
            </a:r>
            <a:r>
              <a:rPr lang="en-US" sz="2400" dirty="0" err="1"/>
              <a:t>Sievers</a:t>
            </a:r>
            <a:r>
              <a:rPr lang="en-US" sz="2400" dirty="0"/>
              <a:t> </a:t>
            </a:r>
            <a:r>
              <a:rPr lang="en-US" sz="2400" i="1" dirty="0"/>
              <a:t>et al. </a:t>
            </a:r>
            <a:r>
              <a:rPr lang="en-US" sz="2400" cap="small" dirty="0"/>
              <a:t>2011)</a:t>
            </a:r>
          </a:p>
          <a:p>
            <a:pPr lvl="1"/>
            <a:r>
              <a:rPr lang="en-US" sz="2000" dirty="0"/>
              <a:t>Originally developed for aligning amino acid sequences</a:t>
            </a:r>
          </a:p>
          <a:p>
            <a:pPr lvl="1"/>
            <a:r>
              <a:rPr lang="en-US" sz="2000" dirty="0"/>
              <a:t>Recently added DNA/RNA alignment capabilities</a:t>
            </a:r>
          </a:p>
          <a:p>
            <a:pPr lvl="1"/>
            <a:r>
              <a:rPr lang="en-US" sz="2000" dirty="0"/>
              <a:t>Command line </a:t>
            </a:r>
            <a:r>
              <a:rPr lang="en-US" sz="2000" dirty="0" smtClean="0"/>
              <a:t>only</a:t>
            </a:r>
            <a:endParaRPr lang="en-US" sz="2000" b="1" cap="small" dirty="0" smtClean="0"/>
          </a:p>
          <a:p>
            <a:endParaRPr lang="en-US" sz="2400" b="1" cap="small" dirty="0"/>
          </a:p>
          <a:p>
            <a:r>
              <a:rPr lang="en-US" sz="2400" b="1" cap="small" dirty="0" smtClean="0"/>
              <a:t>Muscle</a:t>
            </a:r>
            <a:r>
              <a:rPr lang="en-US" sz="2400" dirty="0" smtClean="0"/>
              <a:t> – Iterative alignment (Edgar 2004)</a:t>
            </a:r>
          </a:p>
          <a:p>
            <a:pPr lvl="1"/>
            <a:r>
              <a:rPr lang="en-US" sz="2000" dirty="0" smtClean="0"/>
              <a:t>Developed by a former physicist</a:t>
            </a:r>
          </a:p>
          <a:p>
            <a:pPr lvl="1"/>
            <a:r>
              <a:rPr lang="en-US" sz="2000" dirty="0" smtClean="0"/>
              <a:t>Profile-profile alignment, iterative method</a:t>
            </a:r>
          </a:p>
          <a:p>
            <a:pPr lvl="2"/>
            <a:endParaRPr lang="en-US" sz="1200" dirty="0" smtClean="0"/>
          </a:p>
          <a:p>
            <a:pPr lvl="2"/>
            <a:endParaRPr lang="en-US" sz="1200" dirty="0"/>
          </a:p>
          <a:p>
            <a:pPr lvl="2"/>
            <a:endParaRPr lang="en-US" sz="1200" dirty="0" smtClean="0"/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7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696200" cy="49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Uses “Progressive Alignment”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9192" y="4016961"/>
            <a:ext cx="2514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63212">
            <a:off x="3527736" y="3913461"/>
            <a:ext cx="2511770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3026361"/>
            <a:ext cx="609600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972059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8200" y="4724400"/>
            <a:ext cx="7426325" cy="10156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000" u="sng" dirty="0" smtClean="0"/>
              <a:t>The sequences are aligned progressively</a:t>
            </a:r>
            <a:r>
              <a:rPr lang="en-US" altLang="en-US" sz="2000" dirty="0" smtClean="0"/>
              <a:t> (global or local algorithm):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sequences, create profile (consensus)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profiles (groups of sequences)</a:t>
            </a:r>
            <a:endParaRPr lang="en-US" altLang="en-US" sz="2000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257016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Adapted from Julie Thompson, IGBMC</a:t>
            </a:r>
            <a:endParaRPr lang="fr-F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44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err="1" smtClean="0"/>
              <a:t>Clustal</a:t>
            </a:r>
            <a:r>
              <a:rPr lang="en-US" sz="2800" dirty="0" smtClean="0"/>
              <a:t> W/X is not optimal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There are known areas where it performs poorly:</a:t>
            </a:r>
          </a:p>
          <a:p>
            <a:pPr lvl="2"/>
            <a:r>
              <a:rPr lang="en-US" sz="2400" dirty="0" smtClean="0"/>
              <a:t>No “refining step” so early errors cannot be corrected </a:t>
            </a:r>
          </a:p>
          <a:p>
            <a:pPr lvl="2"/>
            <a:r>
              <a:rPr lang="en-US" sz="2400" dirty="0" smtClean="0"/>
              <a:t>Aligning sequences of differing lengths causes strange guide trees </a:t>
            </a:r>
          </a:p>
          <a:p>
            <a:pPr lvl="2"/>
            <a:r>
              <a:rPr lang="en-US" sz="2400" dirty="0" smtClean="0"/>
              <a:t>Ends/terminal: </a:t>
            </a:r>
            <a:r>
              <a:rPr lang="en-US" sz="2400" dirty="0" err="1" smtClean="0"/>
              <a:t>Clustal</a:t>
            </a:r>
            <a:r>
              <a:rPr lang="en-US" sz="2400" dirty="0" smtClean="0"/>
              <a:t> does not penalize gaps at edges </a:t>
            </a:r>
          </a:p>
          <a:p>
            <a:pPr lvl="2"/>
            <a:r>
              <a:rPr lang="en-US" sz="2400" dirty="0" smtClean="0"/>
              <a:t>If distance-based guide tree is bad, alignment can be bad </a:t>
            </a:r>
          </a:p>
          <a:p>
            <a:pPr lvl="3"/>
            <a:r>
              <a:rPr lang="en-US" sz="2250" dirty="0" smtClean="0"/>
              <a:t>Fundamental principle of data analysis: </a:t>
            </a:r>
            <a:r>
              <a:rPr lang="en-US" sz="2250" dirty="0" smtClean="0">
                <a:solidFill>
                  <a:srgbClr val="FF0000"/>
                </a:solidFill>
              </a:rPr>
              <a:t>Garbage In = Garbage Out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Omega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different from </a:t>
            </a:r>
            <a:r>
              <a:rPr lang="en-US" dirty="0" err="1" smtClean="0"/>
              <a:t>ClustalX</a:t>
            </a:r>
            <a:r>
              <a:rPr lang="en-US" dirty="0" smtClean="0"/>
              <a:t> / W but still a </a:t>
            </a:r>
            <a:r>
              <a:rPr lang="en-US" dirty="0" smtClean="0">
                <a:solidFill>
                  <a:srgbClr val="FF0000"/>
                </a:solidFill>
              </a:rPr>
              <a:t>progressive alignment algorithm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Faster, more accurate </a:t>
            </a:r>
            <a:r>
              <a:rPr lang="en-US" dirty="0" smtClean="0"/>
              <a:t>alignments, even with thousands of sequences</a:t>
            </a:r>
          </a:p>
          <a:p>
            <a:endParaRPr lang="en-US" dirty="0"/>
          </a:p>
          <a:p>
            <a:r>
              <a:rPr lang="en-US" dirty="0" smtClean="0"/>
              <a:t>Uses faster method of estimating guide tree</a:t>
            </a:r>
          </a:p>
          <a:p>
            <a:endParaRPr lang="en-US" dirty="0" smtClean="0"/>
          </a:p>
          <a:p>
            <a:r>
              <a:rPr lang="en-US" dirty="0" smtClean="0"/>
              <a:t>Uses a Hidden Markov Model (HMM)</a:t>
            </a:r>
          </a:p>
          <a:p>
            <a:pPr lvl="1"/>
            <a:r>
              <a:rPr lang="en-US" dirty="0" smtClean="0"/>
              <a:t>The short explanation: this involves probability theory, and estimating probability of observed and hidden states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align hundreds of thousands of sequences</a:t>
            </a:r>
          </a:p>
          <a:p>
            <a:endParaRPr lang="en-US" dirty="0"/>
          </a:p>
        </p:txBody>
      </p:sp>
      <p:pic>
        <p:nvPicPr>
          <p:cNvPr id="2050" name="Picture 2" descr="Clustal Ome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1371429" cy="13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0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</a:t>
            </a:r>
            <a:r>
              <a:rPr lang="en-US" sz="1800" dirty="0" smtClean="0"/>
              <a:t>(</a:t>
            </a:r>
            <a:r>
              <a:rPr lang="en-US" sz="1800" u="sng" dirty="0" smtClean="0"/>
              <a:t>Mu</a:t>
            </a:r>
            <a:r>
              <a:rPr lang="en-US" sz="1800" dirty="0" smtClean="0"/>
              <a:t>ltiple </a:t>
            </a:r>
            <a:r>
              <a:rPr lang="en-US" sz="1800" u="sng" dirty="0" smtClean="0"/>
              <a:t>S</a:t>
            </a:r>
            <a:r>
              <a:rPr lang="en-US" sz="1800" dirty="0" smtClean="0"/>
              <a:t>equence </a:t>
            </a:r>
            <a:r>
              <a:rPr lang="en-US" sz="1800" u="sng" dirty="0" smtClean="0"/>
              <a:t>C</a:t>
            </a:r>
            <a:r>
              <a:rPr lang="en-US" sz="1800" dirty="0" smtClean="0"/>
              <a:t>omparison by </a:t>
            </a:r>
            <a:r>
              <a:rPr lang="en-US" sz="1800" u="sng" dirty="0" smtClean="0"/>
              <a:t>Log-Expectation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13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Iterative method</a:t>
            </a:r>
            <a:r>
              <a:rPr lang="en-US" dirty="0" smtClean="0"/>
              <a:t>: Compute sub-optimal solution, and keep modifying that intelligently until solution converges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8458200" cy="31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5908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smtClean="0">
                <a:solidFill>
                  <a:srgbClr val="FF0000"/>
                </a:solidFill>
                <a:sym typeface="Wingdings"/>
              </a:rPr>
              <a:t>Whatever algorithm you use, ALWAYS visually inspect your alignment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4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Mutations, sequence editing,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4351338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Protein-coding DNA sequences </a:t>
            </a:r>
          </a:p>
          <a:p>
            <a:pPr lvl="1"/>
            <a:r>
              <a:rPr lang="en-US" sz="2000" dirty="0" err="1" smtClean="0"/>
              <a:t>Indels</a:t>
            </a:r>
            <a:r>
              <a:rPr lang="en-US" sz="2000" dirty="0" smtClean="0"/>
              <a:t> will be rare, occurring mostly among highly divergent taxa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When present, </a:t>
            </a:r>
            <a:r>
              <a:rPr lang="en-US" sz="2000" dirty="0" err="1" smtClean="0"/>
              <a:t>indels</a:t>
            </a:r>
            <a:r>
              <a:rPr lang="en-US" sz="2000" dirty="0" smtClean="0"/>
              <a:t> usually occur in multiples of 3</a:t>
            </a:r>
          </a:p>
          <a:p>
            <a:pPr lvl="2"/>
            <a:r>
              <a:rPr lang="en-US" sz="1600" dirty="0" smtClean="0"/>
              <a:t>Do not shift reading frame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Substitutions will be most common at the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codon position</a:t>
            </a:r>
          </a:p>
          <a:p>
            <a:pPr lvl="2"/>
            <a:r>
              <a:rPr lang="en-US" sz="1600" dirty="0" smtClean="0"/>
              <a:t>Less likely to change amino acid sequence</a:t>
            </a:r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Same principles apply to multiple sequence alignment.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524000" y="2286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SECOND</a:t>
            </a:r>
            <a:r>
              <a:rPr lang="en-US" sz="3200" dirty="0" smtClean="0"/>
              <a:t>: </a:t>
            </a:r>
            <a:r>
              <a:rPr lang="en-US" sz="3200" smtClean="0"/>
              <a:t>Run </a:t>
            </a:r>
            <a:r>
              <a:rPr lang="en-US" sz="32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lab3_setup.sh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762000" y="1371600"/>
            <a:ext cx="7467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Change directories to: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~/Desktop/username/ConsGen2018/Lab3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Run setup script: 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./lab3_setup.sh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~/.</a:t>
            </a: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bash_profile</a:t>
            </a: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u="sng" dirty="0" smtClean="0"/>
              <a:t>What this will do: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Install programs needed for lab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Modify your “bash profile” to make these new programs accessible and add colors to “ls”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Print nice cat picture for encouragement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530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Nucleotide sequences can be harder </a:t>
            </a:r>
            <a:r>
              <a:rPr lang="en-US" sz="2400" smtClean="0"/>
              <a:t>to align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19400"/>
            <a:ext cx="8020050" cy="28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3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aligning coding DNA, use AA translations to your advantage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534400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400" y="51054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822214" cy="3810000"/>
          </a:xfrm>
        </p:spPr>
      </p:pic>
    </p:spTree>
    <p:extLst>
      <p:ext uri="{BB962C8B-B14F-4D97-AF65-F5344CB8AC3E}">
        <p14:creationId xmlns:p14="http://schemas.microsoft.com/office/powerpoint/2010/main" val="1618246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Final notes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346575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Computer algorithms make mistakes</a:t>
            </a:r>
          </a:p>
          <a:p>
            <a:endParaRPr lang="en-US" sz="2800" dirty="0" smtClean="0"/>
          </a:p>
          <a:p>
            <a:r>
              <a:rPr lang="en-US" sz="2800" dirty="0" smtClean="0"/>
              <a:t>Use your knowledge of biology </a:t>
            </a:r>
          </a:p>
          <a:p>
            <a:endParaRPr lang="en-US" sz="2000" dirty="0" smtClean="0"/>
          </a:p>
          <a:p>
            <a:r>
              <a:rPr lang="en-US" sz="2800" dirty="0" smtClean="0"/>
              <a:t>Use your knowledge of sequence evolution</a:t>
            </a:r>
          </a:p>
          <a:p>
            <a:endParaRPr lang="en-US" sz="2800" dirty="0"/>
          </a:p>
          <a:p>
            <a:r>
              <a:rPr lang="mr-IN" sz="2800" dirty="0" smtClean="0"/>
              <a:t>…</a:t>
            </a:r>
            <a:r>
              <a:rPr lang="en-US" sz="2800" dirty="0" smtClean="0"/>
              <a:t>But don’t overthink it</a:t>
            </a:r>
          </a:p>
          <a:p>
            <a:endParaRPr lang="en-US" sz="2800" dirty="0" smtClean="0"/>
          </a:p>
          <a:p>
            <a:r>
              <a:rPr lang="en-US" sz="2800" dirty="0" smtClean="0"/>
              <a:t>Homology is the end goal </a:t>
            </a:r>
            <a:r>
              <a:rPr lang="mr-IN" sz="2800" dirty="0" smtClean="0"/>
              <a:t>–</a:t>
            </a:r>
            <a:r>
              <a:rPr lang="en-US" sz="2800" dirty="0" smtClean="0"/>
              <a:t> If homologous bases not aligned, you can have weird results in analyses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Uncle Steve says “Garbage In = Garbage Out”</a:t>
            </a:r>
          </a:p>
        </p:txBody>
      </p:sp>
    </p:spTree>
    <p:extLst>
      <p:ext uri="{BB962C8B-B14F-4D97-AF65-F5344CB8AC3E}">
        <p14:creationId xmlns:p14="http://schemas.microsoft.com/office/powerpoint/2010/main" val="91923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4576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Homolog</a:t>
            </a:r>
            <a:r>
              <a:rPr lang="en-US" sz="2400" dirty="0" smtClean="0"/>
              <a:t>: Identity or similarity due to </a:t>
            </a:r>
            <a:r>
              <a:rPr lang="en-US" sz="2400" u="sng" dirty="0" smtClean="0"/>
              <a:t>common ancestry</a:t>
            </a:r>
            <a:endParaRPr lang="en-US" sz="2400" dirty="0" smtClean="0"/>
          </a:p>
          <a:p>
            <a:pPr lvl="1"/>
            <a:r>
              <a:rPr lang="en-US" sz="2400" dirty="0" smtClean="0"/>
              <a:t>Features in different taxa are homologous if their similarity is a result of common ancestry 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65802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47800"/>
            <a:ext cx="3429000" cy="243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</a:t>
            </a:r>
            <a:r>
              <a:rPr lang="en-US" sz="2400" dirty="0" smtClean="0"/>
              <a:t>dissimilar features </a:t>
            </a:r>
            <a:r>
              <a:rPr lang="en-US" sz="2400" dirty="0" smtClean="0"/>
              <a:t>are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when they are </a:t>
            </a:r>
            <a:r>
              <a:rPr lang="en-US" sz="2400" dirty="0" smtClean="0"/>
              <a:t>modified forms (states) of a feature in common ancestor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5084748" cy="2590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14800"/>
            <a:ext cx="8305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Arm structures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although superficially different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Differences reflect modifications of same ancestral structures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Bird and bat wings: Homologous as forearms, NOT homologous as wings (common ancestor could not fly)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2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When two species have identical character states</a:t>
            </a:r>
            <a:r>
              <a:rPr lang="en-US" sz="4000" smtClean="0"/>
              <a:t>, this may reflect: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860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HOMOLOGY</a:t>
            </a:r>
            <a:r>
              <a:rPr lang="en-US" sz="2800" dirty="0" smtClean="0"/>
              <a:t>: Both species inherited that character state from a common ancestor, which possessed the same state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HOMOPLASY</a:t>
            </a:r>
            <a:r>
              <a:rPr lang="en-US" sz="2800" dirty="0" smtClean="0"/>
              <a:t>: The similarity evolved </a:t>
            </a:r>
            <a:r>
              <a:rPr lang="en-US" sz="2800" dirty="0" err="1" smtClean="0"/>
              <a:t>indepentendly</a:t>
            </a:r>
            <a:r>
              <a:rPr lang="en-US" sz="2800" dirty="0" smtClean="0"/>
              <a:t> in the two species; similarity NOT due to common ancestry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800" dirty="0" smtClean="0"/>
              <a:t>*Only </a:t>
            </a:r>
            <a:r>
              <a:rPr lang="en-US" sz="2800" b="1" dirty="0" smtClean="0"/>
              <a:t>homologous similarity </a:t>
            </a:r>
            <a:r>
              <a:rPr lang="en-US" sz="2800" dirty="0" smtClean="0"/>
              <a:t>reflects common ancestry*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Two basic sources of homoplasy: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1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8305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Molecular Homology: Sequence alignment</a:t>
            </a:r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Statement of homology at level of: </a:t>
            </a:r>
          </a:p>
          <a:p>
            <a:pPr lvl="1"/>
            <a:r>
              <a:rPr lang="en-US" sz="2500" dirty="0" smtClean="0"/>
              <a:t>Individual nucleotide in DNA sequence </a:t>
            </a:r>
          </a:p>
          <a:p>
            <a:pPr lvl="1"/>
            <a:r>
              <a:rPr lang="en-US" sz="2500" dirty="0" smtClean="0"/>
              <a:t>Amino acids (</a:t>
            </a:r>
            <a:r>
              <a:rPr lang="en-US" sz="2500" u="sng" dirty="0" smtClean="0"/>
              <a:t>in coding genes</a:t>
            </a:r>
            <a:r>
              <a:rPr lang="en-US" sz="2500" dirty="0" smtClean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895600"/>
            <a:ext cx="8160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**Important: Homology is a hypothesis**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022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2522</TotalTime>
  <Words>1214</Words>
  <Application>Microsoft Macintosh PowerPoint</Application>
  <PresentationFormat>On-screen Show (4:3)</PresentationFormat>
  <Paragraphs>209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Courier New</vt:lpstr>
      <vt:lpstr>Mangal</vt:lpstr>
      <vt:lpstr>Wingdings</vt:lpstr>
      <vt:lpstr>Arial</vt:lpstr>
      <vt:lpstr>Office Theme</vt:lpstr>
      <vt:lpstr>Lab 3: Sequence Alignment and Homology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vs. Local Alignment</vt:lpstr>
      <vt:lpstr>Local alignment: BLAST</vt:lpstr>
      <vt:lpstr>PowerPoint Presentation</vt:lpstr>
      <vt:lpstr>BLAST basic algorithm</vt:lpstr>
      <vt:lpstr>Typical usage of BLAST</vt:lpstr>
      <vt:lpstr>Caveats for species identification, or “DNA barcoding” (also eDNA)</vt:lpstr>
      <vt:lpstr>Multiple Sequence Alignment (MSA)</vt:lpstr>
      <vt:lpstr>Automated MSA also uses heuristics!</vt:lpstr>
      <vt:lpstr>Popular Programs for Automated MSA</vt:lpstr>
      <vt:lpstr>Clustal W/X Algorithm</vt:lpstr>
      <vt:lpstr>Clustal Uses “Progressive Alignment”</vt:lpstr>
      <vt:lpstr>Clustal W/X Limitations</vt:lpstr>
      <vt:lpstr>Clustal Omega</vt:lpstr>
      <vt:lpstr>MUSCLE (Multiple Sequence Comparison by Log-Expectation)</vt:lpstr>
      <vt:lpstr>PowerPoint Presentation</vt:lpstr>
      <vt:lpstr>PowerPoint Presentation</vt:lpstr>
      <vt:lpstr>Mutations, sequence editing, and alignment</vt:lpstr>
      <vt:lpstr>Aligning coding regions </vt:lpstr>
      <vt:lpstr>Aligning coding regions </vt:lpstr>
      <vt:lpstr>PowerPoint Presentation</vt:lpstr>
      <vt:lpstr>Final notes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162</cp:revision>
  <cp:lastPrinted>2014-01-15T01:50:06Z</cp:lastPrinted>
  <dcterms:created xsi:type="dcterms:W3CDTF">2006-08-16T00:00:00Z</dcterms:created>
  <dcterms:modified xsi:type="dcterms:W3CDTF">2018-02-07T01:27:04Z</dcterms:modified>
</cp:coreProperties>
</file>